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Introduction to Physical Computing! Where we will learn how to create computational systems embedded in physical objects.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afbb32ea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afbb32ea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afbb32ea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afbb32ea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afbb32ea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afbb32ea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afbb32ea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afbb32ea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afbb32e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afbb32e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an artist who makes alternative controller videogames! Physical computing is central about me.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afbb32ea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afbb32ea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b0bb750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b0bb750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b0bb750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b0bb750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b0bb750b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b0bb750b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b0bb750b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b0bb750b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afbb32ea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afbb32ea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b0bb750b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b0bb750b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b0bb750b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b0bb750b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b0bb750b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b0bb750b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b0bb750b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b0bb750b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b0bb750b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b0bb750b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b0bb750b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b0bb750b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b0bb750b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b0bb750b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b0bb750b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b0bb750b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b0bb750b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b0bb750b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b0bb750b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b0bb750b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b0bb750b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b0bb750b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afbb32ea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afbb32ea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afbb32ea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afbb32ea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Notes: doublecheck what the final term deliverable is - provide more concrete information on it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afbb32ea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afbb32ea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afbb32ea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afbb32ea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these points, but spend some time talking about the anatomy of an arduino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afbb32ea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afbb32ea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afbb32ea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afbb32ea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hyperlink" Target="http://playbotparty.com/2018/01/24/WhatIsBotPartyl-prep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dne.se/" TargetMode="External"/><Relationship Id="rId4" Type="http://schemas.openxmlformats.org/officeDocument/2006/relationships/hyperlink" Target="https://tadne.se/installation/" TargetMode="External"/><Relationship Id="rId5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hyperlink" Target="http://heyits5am.com/moment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pacebackyard.itch.io/the-revolutionary-watermelon" TargetMode="External"/><Relationship Id="rId4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jmakivic/cci-pcomp-fall2019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hyperlink" Target="https://www.eevirutanen.com/uncanny-dimple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hyperlink" Target="https://www.youtube.com/watch?v=UZ_5ol_kyL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Introduction to Physical Computing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4150" y="3603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Julia Makivic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Bot Party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675" y="445025"/>
            <a:ext cx="4112726" cy="411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731850" y="1257525"/>
            <a:ext cx="1845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Phoenix Perry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391700" y="2040900"/>
            <a:ext cx="2597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Video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Every 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6091800" y="1051375"/>
            <a:ext cx="2432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Annie T</a:t>
            </a:r>
            <a:r>
              <a:rPr b="1" lang="en" sz="2300">
                <a:solidFill>
                  <a:schemeClr val="accent5"/>
                </a:solidFill>
                <a:highlight>
                  <a:srgbClr val="FFFFFF"/>
                </a:highlight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å</a:t>
            </a:r>
            <a:r>
              <a:rPr lang="en"/>
              <a:t>dne</a:t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5927100" y="2916725"/>
            <a:ext cx="25974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Video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175" y="1174425"/>
            <a:ext cx="5401025" cy="337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moments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649" y="606775"/>
            <a:ext cx="2380900" cy="423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2163950" y="2143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Video</a:t>
            </a:r>
            <a:endParaRPr sz="1800"/>
          </a:p>
        </p:txBody>
      </p:sp>
      <p:sp>
        <p:nvSpPr>
          <p:cNvPr id="141" name="Google Shape;141;p24"/>
          <p:cNvSpPr txBox="1"/>
          <p:nvPr/>
        </p:nvSpPr>
        <p:spPr>
          <a:xfrm>
            <a:off x="818075" y="1095175"/>
            <a:ext cx="3641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Sam Wong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The Revolutionary Watermelon that Wanted to Live Free as a Bird and Learned How to Escape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448625" y="2149925"/>
            <a:ext cx="36021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Video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25" y="2149925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184725" y="3457050"/>
            <a:ext cx="2335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SpaceBackyard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450" y="690076"/>
            <a:ext cx="3178197" cy="423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375" y="796450"/>
            <a:ext cx="3098395" cy="413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178325" y="328500"/>
            <a:ext cx="2130600" cy="3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Void of Memory</a:t>
            </a:r>
            <a:endParaRPr b="1" sz="24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Narrative game made using Arduino Mega, TFT LCD screen, tilt switches, various conductive surfaces.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/>
        </p:nvSpPr>
        <p:spPr>
          <a:xfrm>
            <a:off x="178325" y="328500"/>
            <a:ext cx="2130600" cy="3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Ghostboi in the Land of the Dead</a:t>
            </a:r>
            <a:endParaRPr b="1" sz="24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Narrative game with ghost-shaped controller! Tilt switches, conductive materials and vibration motors embedded in silicone, powered by a Raspberry Pi.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325" y="152400"/>
            <a:ext cx="3629024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749" y="152400"/>
            <a:ext cx="2748849" cy="3665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/>
        </p:nvSpPr>
        <p:spPr>
          <a:xfrm>
            <a:off x="972450" y="1452225"/>
            <a:ext cx="71991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==Break==</a:t>
            </a:r>
            <a:endParaRPr sz="96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Lab: 12/11/2019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Go over basics of electricity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Switches and resistors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Lab exercises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Homework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What is electricity?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932300"/>
            <a:ext cx="6008700" cy="3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lang="en">
                <a:solidFill>
                  <a:srgbClr val="741B47"/>
                </a:solidFill>
              </a:rPr>
              <a:t>Electricity:</a:t>
            </a:r>
            <a:endParaRPr>
              <a:solidFill>
                <a:srgbClr val="741B4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○"/>
            </a:pPr>
            <a:r>
              <a:rPr lang="en">
                <a:solidFill>
                  <a:srgbClr val="741B47"/>
                </a:solidFill>
              </a:rPr>
              <a:t>Electrical current is the flow of electrons</a:t>
            </a:r>
            <a:endParaRPr>
              <a:solidFill>
                <a:srgbClr val="741B4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○"/>
            </a:pPr>
            <a:r>
              <a:rPr lang="en">
                <a:solidFill>
                  <a:srgbClr val="741B47"/>
                </a:solidFill>
              </a:rPr>
              <a:t>When the valence electron of an atom is bombarded with sufficient energy to leave its current orbit, it will move to hit other electrons</a:t>
            </a:r>
            <a:endParaRPr>
              <a:solidFill>
                <a:srgbClr val="741B4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○"/>
            </a:pPr>
            <a:r>
              <a:rPr lang="en">
                <a:solidFill>
                  <a:srgbClr val="741B47"/>
                </a:solidFill>
              </a:rPr>
              <a:t> The movement of electrons is what creates a current and is commonly referred to as </a:t>
            </a:r>
            <a:r>
              <a:rPr b="1" lang="en">
                <a:solidFill>
                  <a:srgbClr val="741B47"/>
                </a:solidFill>
              </a:rPr>
              <a:t>electricity</a:t>
            </a:r>
            <a:endParaRPr b="1">
              <a:solidFill>
                <a:srgbClr val="741B4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○"/>
            </a:pPr>
            <a:r>
              <a:rPr lang="en">
                <a:solidFill>
                  <a:srgbClr val="741B47"/>
                </a:solidFill>
              </a:rPr>
              <a:t>Electrical current is measured in Amperes (Amps), using an </a:t>
            </a:r>
            <a:r>
              <a:rPr b="1" lang="en">
                <a:solidFill>
                  <a:srgbClr val="741B47"/>
                </a:solidFill>
              </a:rPr>
              <a:t>A </a:t>
            </a:r>
            <a:r>
              <a:rPr lang="en">
                <a:solidFill>
                  <a:srgbClr val="741B47"/>
                </a:solidFill>
              </a:rPr>
              <a:t>symbol</a:t>
            </a:r>
            <a:endParaRPr>
              <a:solidFill>
                <a:srgbClr val="741B47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41B47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741B47"/>
              </a:solidFill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075" y="2058338"/>
            <a:ext cx="2876926" cy="28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Conductors vs. Insulators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Conductor: Have atoms with fewer electrons in their outer orbit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a result, they are more unstable and will lose their electrons when hit by current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Copper atoms only have one electron in their outer orbit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 moves easily through the conductive material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Insulator: A material that does not let go of its electrons so easily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 has a difficult time flowing through insulators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Plastics/rubber are insulators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850" y="2571750"/>
            <a:ext cx="2627600" cy="26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What is physical computing?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F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Physical computing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involves creating computational systems that respond to human and/or environmental inputs. 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These inputs can be used to affect the behavior of software or hardware such as motors, lighting and other electro-mechanical devices.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Physical computing provides a means of interacting with a computational system that extends beyond standard inputs like mouses, keyboards and touch screens. It provides an alternative platform for examining how humans can relate to digital systems.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What is an electrical circuit?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Char char="●"/>
            </a:pPr>
            <a:r>
              <a:rPr lang="en">
                <a:solidFill>
                  <a:srgbClr val="741B47"/>
                </a:solidFill>
              </a:rPr>
              <a:t>An electrical circuit is the path along which electrons move.</a:t>
            </a:r>
            <a:endParaRPr>
              <a:solidFill>
                <a:srgbClr val="741B4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○"/>
            </a:pPr>
            <a:r>
              <a:rPr lang="en">
                <a:solidFill>
                  <a:srgbClr val="741B47"/>
                </a:solidFill>
              </a:rPr>
              <a:t>It is the path through which electric current flows</a:t>
            </a:r>
            <a:endParaRPr>
              <a:solidFill>
                <a:srgbClr val="741B4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○"/>
            </a:pPr>
            <a:r>
              <a:rPr lang="en">
                <a:solidFill>
                  <a:srgbClr val="741B47"/>
                </a:solidFill>
              </a:rPr>
              <a:t>Electric current requires a power source</a:t>
            </a:r>
            <a:endParaRPr>
              <a:solidFill>
                <a:srgbClr val="741B47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■"/>
            </a:pPr>
            <a:r>
              <a:rPr lang="en">
                <a:solidFill>
                  <a:srgbClr val="741B47"/>
                </a:solidFill>
              </a:rPr>
              <a:t>Electrons flow from the power source, along the path and return to the source</a:t>
            </a:r>
            <a:endParaRPr>
              <a:solidFill>
                <a:srgbClr val="741B4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○"/>
            </a:pPr>
            <a:r>
              <a:rPr b="1" lang="en">
                <a:solidFill>
                  <a:srgbClr val="741B47"/>
                </a:solidFill>
              </a:rPr>
              <a:t>Voltage</a:t>
            </a:r>
            <a:r>
              <a:rPr lang="en">
                <a:solidFill>
                  <a:srgbClr val="741B47"/>
                </a:solidFill>
              </a:rPr>
              <a:t> measures the change in energy from one point in the circuit to another</a:t>
            </a:r>
            <a:endParaRPr>
              <a:solidFill>
                <a:srgbClr val="741B47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■"/>
            </a:pPr>
            <a:r>
              <a:rPr lang="en">
                <a:solidFill>
                  <a:srgbClr val="741B47"/>
                </a:solidFill>
              </a:rPr>
              <a:t>Measured in Volts, uses </a:t>
            </a:r>
            <a:r>
              <a:rPr b="1" lang="en">
                <a:solidFill>
                  <a:srgbClr val="741B47"/>
                </a:solidFill>
              </a:rPr>
              <a:t>V</a:t>
            </a:r>
            <a:r>
              <a:rPr lang="en">
                <a:solidFill>
                  <a:srgbClr val="741B47"/>
                </a:solidFill>
              </a:rPr>
              <a:t> symbol</a:t>
            </a:r>
            <a:endParaRPr>
              <a:solidFill>
                <a:srgbClr val="741B4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○"/>
            </a:pPr>
            <a:r>
              <a:rPr b="1" lang="en">
                <a:solidFill>
                  <a:srgbClr val="741B47"/>
                </a:solidFill>
              </a:rPr>
              <a:t>Resistance</a:t>
            </a:r>
            <a:r>
              <a:rPr lang="en">
                <a:solidFill>
                  <a:srgbClr val="741B47"/>
                </a:solidFill>
              </a:rPr>
              <a:t> measures how much a component resists the flow of electrical energy</a:t>
            </a:r>
            <a:endParaRPr>
              <a:solidFill>
                <a:srgbClr val="741B47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■"/>
            </a:pPr>
            <a:r>
              <a:rPr lang="en">
                <a:solidFill>
                  <a:srgbClr val="741B47"/>
                </a:solidFill>
              </a:rPr>
              <a:t>Measured in Ohms, uses</a:t>
            </a:r>
            <a:r>
              <a:rPr b="1" lang="en" sz="1800">
                <a:solidFill>
                  <a:srgbClr val="741B47"/>
                </a:solidFill>
              </a:rPr>
              <a:t> </a:t>
            </a:r>
            <a:r>
              <a:rPr b="1" lang="en" sz="1800">
                <a:solidFill>
                  <a:srgbClr val="741B47"/>
                </a:solidFill>
                <a:highlight>
                  <a:srgbClr val="FFFFFF"/>
                </a:highlight>
              </a:rPr>
              <a:t>Ω</a:t>
            </a:r>
            <a:endParaRPr b="1" sz="1800">
              <a:solidFill>
                <a:srgbClr val="741B47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41B47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Electrical circuits (cont. . .)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needs to be a complete path from the energy source (power) to the point of least energy (ground) in order to make the circuit.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path is broken or incomplete the circuit won’t 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of the electrical energy in a circuit gets used up by the components in it and gets converted into another type of energy (light, sound, heat)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Resistance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Electrical current will seek the path of least resistance to 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there is no resistance between the power source and ground, there will be a short circuit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electrical energy gets converted into light and heat, potentially resulting in sparks or an explosion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Resistors</a:t>
            </a:r>
            <a:r>
              <a:rPr lang="en"/>
              <a:t> slow down the flow of current in the circuit, decreasing the amount of energy reaching ground or a component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Resistors convert the electrical energy into heat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are in between a conductor and an insulator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Let’s build some circuits!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375" y="1017725"/>
            <a:ext cx="48092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0" y="463250"/>
            <a:ext cx="637162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Series Circuit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78" y="1017725"/>
            <a:ext cx="6503924" cy="40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 txBox="1"/>
          <p:nvPr/>
        </p:nvSpPr>
        <p:spPr>
          <a:xfrm>
            <a:off x="6139175" y="1334050"/>
            <a:ext cx="2693100" cy="3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The same electrical current flows through both switches.</a:t>
            </a:r>
            <a:endParaRPr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They both need to be closed (pressed) in order for the current to flow through them.</a:t>
            </a:r>
            <a:endParaRPr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Parallel circuit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30727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/>
          <p:nvPr/>
        </p:nvSpPr>
        <p:spPr>
          <a:xfrm>
            <a:off x="5672900" y="1489450"/>
            <a:ext cx="2564400" cy="3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The electrical current is split between the two switches.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Only one of them needs to be pressed in order for the LED to light up.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Spaceship Interface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425" y="1017725"/>
            <a:ext cx="522783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1804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Experiment: </a:t>
            </a: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Spaceship Interface, but with a ~~Tilt Switch~~!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Homework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Github page with class info: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https://github.com/jmakivic/cci-pcomp-fall2019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41B47"/>
                </a:solidFill>
              </a:rPr>
              <a:t>Assignment:</a:t>
            </a:r>
            <a:endParaRPr b="1"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41B47"/>
                </a:solidFill>
              </a:rPr>
              <a:t>Think of how you can expand on the “Spaceship Interface” exercise in the Arduino Projects book. How could you make an engaging interactive project using a few LEDS, a pushbutton and/or a tilt switch? Next week bring sketches/designs or prototypes of your ideas.</a:t>
            </a:r>
            <a:endParaRPr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How about you?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416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How would you like to integrate physical computing into your creative practice?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What will you be learning?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Roboto Mono"/>
              <a:buChar char="●"/>
            </a:pPr>
            <a:r>
              <a:rPr lang="en">
                <a:solidFill>
                  <a:srgbClr val="741B47"/>
                </a:solidFill>
                <a:latin typeface="Roboto Mono"/>
                <a:ea typeface="Roboto Mono"/>
                <a:cs typeface="Roboto Mono"/>
                <a:sym typeface="Roboto Mono"/>
              </a:rPr>
              <a:t>Programming sensors with Arduino</a:t>
            </a:r>
            <a:endParaRPr>
              <a:solidFill>
                <a:srgbClr val="741B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Roboto Mono"/>
              <a:buChar char="●"/>
            </a:pPr>
            <a:r>
              <a:rPr lang="en">
                <a:solidFill>
                  <a:srgbClr val="741B47"/>
                </a:solidFill>
                <a:latin typeface="Roboto Mono"/>
                <a:ea typeface="Roboto Mono"/>
                <a:cs typeface="Roboto Mono"/>
                <a:sym typeface="Roboto Mono"/>
              </a:rPr>
              <a:t>Principles of material interaction design</a:t>
            </a:r>
            <a:endParaRPr>
              <a:solidFill>
                <a:srgbClr val="741B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Roboto Mono"/>
              <a:buChar char="●"/>
            </a:pPr>
            <a:r>
              <a:rPr lang="en">
                <a:solidFill>
                  <a:srgbClr val="741B47"/>
                </a:solidFill>
                <a:latin typeface="Roboto Mono"/>
                <a:ea typeface="Roboto Mono"/>
                <a:cs typeface="Roboto Mono"/>
                <a:sym typeface="Roboto Mono"/>
              </a:rPr>
              <a:t>The history of haptic and tactile machine interfaces </a:t>
            </a:r>
            <a:endParaRPr>
              <a:solidFill>
                <a:srgbClr val="741B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Roboto Mono"/>
              <a:buChar char="●"/>
            </a:pPr>
            <a:r>
              <a:rPr lang="en">
                <a:solidFill>
                  <a:srgbClr val="741B47"/>
                </a:solidFill>
                <a:latin typeface="Roboto Mono"/>
                <a:ea typeface="Roboto Mono"/>
                <a:cs typeface="Roboto Mono"/>
                <a:sym typeface="Roboto Mono"/>
              </a:rPr>
              <a:t>Prototyping and project scoping strategies</a:t>
            </a:r>
            <a:endParaRPr>
              <a:solidFill>
                <a:srgbClr val="741B4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Projects and Deliverables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Ungraded weekly assignment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Extension of your lab work. How can you use what you learned in lab to make something cool?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Sketches, prototypes, visualizations of something that you can do with the techniques you learned in lab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Spend at least 2 hours per week on it 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We will discuss these assignments at the start of each class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Final project at the end of the term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189700" y="17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Overview of Physical Computing Tools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75" y="854650"/>
            <a:ext cx="4091226" cy="20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850" y="957900"/>
            <a:ext cx="2955050" cy="27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300350" y="296595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Arduino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6703775" y="1074775"/>
            <a:ext cx="1783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Raspberry Pi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5257125" y="3672600"/>
            <a:ext cx="1576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Adafruit FLORA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(Wearables)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6650" y="3009375"/>
            <a:ext cx="1938451" cy="193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Arduino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013" y="42800"/>
            <a:ext cx="3970650" cy="307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0800" y="132950"/>
            <a:ext cx="1455601" cy="169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0525" y="3250000"/>
            <a:ext cx="2362674" cy="177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2225" y="2071550"/>
            <a:ext cx="1836949" cy="18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463" y="3250000"/>
            <a:ext cx="3148888" cy="17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The Uncanny Dimple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00" y="1165550"/>
            <a:ext cx="5067374" cy="33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6236100" y="2009975"/>
            <a:ext cx="593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Video</a:t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5947500" y="2947325"/>
            <a:ext cx="2556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Eevi Rutanen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Line Wobbler</a:t>
            </a:r>
            <a:endParaRPr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25" y="1317675"/>
            <a:ext cx="2753400" cy="36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6047425" y="3528900"/>
            <a:ext cx="24636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Robin Baumgarten</a:t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3102600" y="1370925"/>
            <a:ext cx="126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Wobbler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3632350" y="2177550"/>
            <a:ext cx="30693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Video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